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4" r:id="rId2"/>
    <p:sldId id="267" r:id="rId3"/>
    <p:sldId id="268" r:id="rId4"/>
    <p:sldId id="269" r:id="rId5"/>
    <p:sldId id="270" r:id="rId6"/>
    <p:sldId id="272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A1F59-0DE9-4E3B-B588-795A2D4E4C9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712CA-A374-4852-95FA-818D39BEF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E8DB-3149-468E-89CF-9240CF40BAF1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D45E-A9C9-4D2F-9F31-AF0943D90D7B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BCE6-DAF1-4D45-A593-A2EDB4F0E2BB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7CF5-7960-4455-AA66-AC4D5DE77060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31A8-1324-4671-8377-F7A1A89EDB0B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E17C-6066-4A2A-99DE-185617102E98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B9B70-CDE3-470E-B6CA-D93CF6C6D9BC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1AFF-0638-4F3A-A311-AE48856C260F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AFE45-D832-49CD-B646-BBD52778CFDC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130A-8F71-42AE-AF6C-F654BFD5E5B0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9A78-5665-457B-AACA-51D317B72BB7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6FB199-7BB1-4EDF-92F4-6C13CC043AE4}" type="datetime1">
              <a:rPr lang="en-US" smtClean="0"/>
              <a:pPr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2D0005A-0D7F-4CF1-BDB7-26AB72B8A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72200"/>
            <a:ext cx="457200" cy="457200"/>
          </a:xfrm>
          <a:solidFill>
            <a:srgbClr val="FF0000"/>
          </a:solidFill>
        </p:spPr>
        <p:txBody>
          <a:bodyPr/>
          <a:lstStyle/>
          <a:p>
            <a:fld id="{E2D0005A-0D7F-4CF1-BDB7-26AB72B8AE28}" type="slidenum">
              <a:rPr lang="en-US" smtClean="0">
                <a:solidFill>
                  <a:schemeClr val="tx1"/>
                </a:solidFill>
              </a:rPr>
              <a:pPr/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0"/>
            <a:ext cx="8686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Lecture 5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457200"/>
            <a:ext cx="8534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OTHER EXPENDABLE-MOLD CASTING PROCESSES</a:t>
            </a:r>
          </a:p>
          <a:p>
            <a:pPr algn="just"/>
            <a:endParaRPr lang="en-US" sz="9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INVESTMENT CASTING</a:t>
            </a:r>
          </a:p>
          <a:p>
            <a:pPr algn="just">
              <a:buFont typeface="Arial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  <a:latin typeface="Calibri" pitchFamily="34" charset="0"/>
              </a:rPr>
              <a:t>A pattern made of </a:t>
            </a:r>
            <a:r>
              <a:rPr lang="en-US" b="1" i="1" dirty="0" smtClean="0">
                <a:latin typeface="Calibri" pitchFamily="34" charset="0"/>
              </a:rPr>
              <a:t>wax</a:t>
            </a:r>
            <a:r>
              <a:rPr lang="en-US" i="1" dirty="0" smtClean="0">
                <a:solidFill>
                  <a:srgbClr val="0070C0"/>
                </a:solidFill>
                <a:latin typeface="Calibri" pitchFamily="34" charset="0"/>
              </a:rPr>
              <a:t> is coated with a </a:t>
            </a:r>
            <a:r>
              <a:rPr lang="en-US" b="1" i="1" dirty="0" smtClean="0">
                <a:latin typeface="Calibri" pitchFamily="34" charset="0"/>
              </a:rPr>
              <a:t>refractory material </a:t>
            </a:r>
            <a:r>
              <a:rPr lang="en-US" i="1" dirty="0" smtClean="0">
                <a:solidFill>
                  <a:srgbClr val="0070C0"/>
                </a:solidFill>
                <a:latin typeface="Calibri" pitchFamily="34" charset="0"/>
              </a:rPr>
              <a:t>to make the mold, after which the wax is melted away prior to pouring the molten metal. It is also known as the </a:t>
            </a:r>
            <a:r>
              <a:rPr lang="en-US" b="1" i="1" dirty="0" smtClean="0">
                <a:latin typeface="Calibri" pitchFamily="34" charset="0"/>
              </a:rPr>
              <a:t>lost-wax process</a:t>
            </a:r>
            <a:r>
              <a:rPr lang="en-US" i="1" dirty="0" smtClean="0">
                <a:solidFill>
                  <a:srgbClr val="0070C0"/>
                </a:solidFill>
                <a:latin typeface="Calibri" pitchFamily="34" charset="0"/>
              </a:rPr>
              <a:t>, because the wax pattern is lost from the mold prior to casting.</a:t>
            </a:r>
          </a:p>
          <a:p>
            <a:pPr algn="just"/>
            <a:endParaRPr lang="en-US" dirty="0" smtClean="0">
              <a:latin typeface="Calibri" pitchFamily="34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Steps in investment casting are described in Figure1 </a:t>
            </a:r>
          </a:p>
          <a:p>
            <a:pPr algn="just"/>
            <a:r>
              <a:rPr lang="en-US" dirty="0" smtClean="0">
                <a:latin typeface="Calibri" pitchFamily="34" charset="0"/>
              </a:rPr>
              <a:t>(1) wax patterns are produced; </a:t>
            </a:r>
          </a:p>
          <a:p>
            <a:pPr algn="just"/>
            <a:r>
              <a:rPr lang="en-US" dirty="0" smtClean="0">
                <a:latin typeface="Calibri" pitchFamily="34" charset="0"/>
              </a:rPr>
              <a:t>(2) several patterns are attached to a </a:t>
            </a:r>
            <a:r>
              <a:rPr lang="en-US" dirty="0" err="1" smtClean="0">
                <a:latin typeface="Calibri" pitchFamily="34" charset="0"/>
              </a:rPr>
              <a:t>sprue</a:t>
            </a:r>
            <a:r>
              <a:rPr lang="en-US" dirty="0" smtClean="0">
                <a:latin typeface="Calibri" pitchFamily="34" charset="0"/>
              </a:rPr>
              <a:t> to form a pattern tree; </a:t>
            </a:r>
          </a:p>
          <a:p>
            <a:pPr algn="just"/>
            <a:r>
              <a:rPr lang="en-US" dirty="0" smtClean="0">
                <a:latin typeface="Calibri" pitchFamily="34" charset="0"/>
              </a:rPr>
              <a:t>(3) the pattern tree is coated with a thin layer of refractory material; </a:t>
            </a:r>
          </a:p>
          <a:p>
            <a:pPr algn="just"/>
            <a:r>
              <a:rPr lang="en-US" dirty="0" smtClean="0">
                <a:latin typeface="Calibri" pitchFamily="34" charset="0"/>
              </a:rPr>
              <a:t>(4) the full mold is formed by covering the coated tree with sufficient refractory material to make it rigid; </a:t>
            </a:r>
          </a:p>
          <a:p>
            <a:pPr algn="just"/>
            <a:r>
              <a:rPr lang="en-US" dirty="0" smtClean="0">
                <a:latin typeface="Calibri" pitchFamily="34" charset="0"/>
              </a:rPr>
              <a:t>(5) the mold is held in an inverted position and heated to melt the wax and permit it to drip out of the cavity; </a:t>
            </a:r>
          </a:p>
          <a:p>
            <a:pPr algn="just"/>
            <a:r>
              <a:rPr lang="en-US" dirty="0" smtClean="0">
                <a:latin typeface="Calibri" pitchFamily="34" charset="0"/>
              </a:rPr>
              <a:t>(6) the mold is preheated to a high temperature, which ensures that all contaminants are eliminated from the mold; it also permits the liquid metal to flow more easily into the detailed cavity; the molten metal is poured; it solidifies; </a:t>
            </a:r>
          </a:p>
          <a:p>
            <a:pPr algn="just"/>
            <a:r>
              <a:rPr lang="en-US" dirty="0" smtClean="0">
                <a:latin typeface="Calibri" pitchFamily="34" charset="0"/>
              </a:rPr>
              <a:t>(7) the mold is broken away from the finished casting. Parts are separated from the </a:t>
            </a:r>
            <a:r>
              <a:rPr lang="en-US" dirty="0" err="1" smtClean="0">
                <a:latin typeface="Calibri" pitchFamily="34" charset="0"/>
              </a:rPr>
              <a:t>sprue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pPr algn="just"/>
            <a:endParaRPr lang="en-US" dirty="0" smtClean="0">
              <a:latin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</a:endParaRPr>
          </a:p>
          <a:p>
            <a:pPr algn="just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82000" y="6172200"/>
            <a:ext cx="457200" cy="457200"/>
          </a:xfrm>
          <a:solidFill>
            <a:srgbClr val="FF0000"/>
          </a:solidFill>
          <a:ln>
            <a:solidFill>
              <a:schemeClr val="accent1"/>
            </a:solidFill>
          </a:ln>
        </p:spPr>
        <p:txBody>
          <a:bodyPr/>
          <a:lstStyle/>
          <a:p>
            <a:fld id="{E2D0005A-0D7F-4CF1-BDB7-26AB72B8AE28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Lecture 5     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762000"/>
            <a:ext cx="86106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General Design Considerations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Since </a:t>
            </a:r>
            <a:r>
              <a:rPr lang="en-US" i="1" dirty="0" smtClean="0">
                <a:latin typeface="Calibri" pitchFamily="34" charset="0"/>
              </a:rPr>
              <a:t>the wax pattern is melted off after the refractory mold is made</a:t>
            </a:r>
            <a:r>
              <a:rPr lang="en-US" dirty="0" smtClean="0">
                <a:latin typeface="Calibri" pitchFamily="34" charset="0"/>
              </a:rPr>
              <a:t>, a separate pattern must be made for every casting.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Pattern production is usually accomplished by a molding operation—pouring or injecting the hot wax into a master die that has been designed with proper allowances for </a:t>
            </a:r>
            <a:r>
              <a:rPr lang="en-US" i="1" dirty="0" smtClean="0">
                <a:latin typeface="Calibri" pitchFamily="34" charset="0"/>
              </a:rPr>
              <a:t>shrinkage of both wax and subsequent metal casting</a:t>
            </a:r>
            <a:r>
              <a:rPr lang="en-US" dirty="0" smtClean="0">
                <a:latin typeface="Calibri" pitchFamily="34" charset="0"/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In cases where the part geometry is complicated, several separate wax pieces must be joined to make the pattern.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 In high production operations, several patterns are attached to a </a:t>
            </a:r>
            <a:r>
              <a:rPr lang="en-US" dirty="0" err="1" smtClean="0">
                <a:latin typeface="Calibri" pitchFamily="34" charset="0"/>
              </a:rPr>
              <a:t>sprue</a:t>
            </a:r>
            <a:r>
              <a:rPr lang="en-US" dirty="0" smtClean="0">
                <a:latin typeface="Calibri" pitchFamily="34" charset="0"/>
              </a:rPr>
              <a:t>, also made of wax, to form a pattern tree; this is the geometry that will be cast out of metal.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Coating with refractory (step 3) is usually accomplished by dipping the pattern tree into a slurry of very fine grained silica or other refractory (almost in powder form) mixed with plaster to bond the mold into shape.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The small grain size of the refractory material provides a smooth surface and captures the intricate details of the wax pattern.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The final mold (step 4) is accomplished by repeatedly dipping the tree into the refractory slurry or by gently packing the refractory around the tree in a container.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The mold is allowed to air dry for about 8 hours to harden the binder.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0" y="6172200"/>
            <a:ext cx="457200" cy="457200"/>
          </a:xfrm>
          <a:solidFill>
            <a:srgbClr val="FF0000"/>
          </a:solidFill>
        </p:spPr>
        <p:txBody>
          <a:bodyPr/>
          <a:lstStyle/>
          <a:p>
            <a:fld id="{E2D0005A-0D7F-4CF1-BDB7-26AB72B8AE28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Lecture 5    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9091"/>
          <a:stretch>
            <a:fillRect/>
          </a:stretch>
        </p:blipFill>
        <p:spPr bwMode="auto">
          <a:xfrm>
            <a:off x="762000" y="657271"/>
            <a:ext cx="7620000" cy="475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990600" y="5562600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FIGURE</a:t>
            </a:r>
            <a:r>
              <a:rPr lang="en-US" dirty="0" smtClean="0"/>
              <a:t> </a:t>
            </a:r>
            <a:r>
              <a:rPr lang="en-US" b="1" dirty="0" smtClean="0"/>
              <a:t> 1 </a:t>
            </a:r>
            <a:r>
              <a:rPr lang="en-US" dirty="0" smtClean="0">
                <a:latin typeface="Calibri" pitchFamily="34" charset="0"/>
              </a:rPr>
              <a:t>Steps in investment casting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82000" y="6172200"/>
            <a:ext cx="457200" cy="457200"/>
          </a:xfrm>
          <a:solidFill>
            <a:srgbClr val="FF0000"/>
          </a:solidFill>
        </p:spPr>
        <p:txBody>
          <a:bodyPr/>
          <a:lstStyle/>
          <a:p>
            <a:fld id="{E2D0005A-0D7F-4CF1-BDB7-26AB72B8AE28}" type="slidenum">
              <a:rPr lang="en-US" smtClean="0">
                <a:solidFill>
                  <a:schemeClr val="tx1"/>
                </a:solidFill>
                <a:latin typeface="Calibri" pitchFamily="34" charset="0"/>
              </a:rPr>
              <a:pPr/>
              <a:t>4</a:t>
            </a:fld>
            <a:endParaRPr lang="en-US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34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Lecture 5  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 pitchFamily="34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81000" y="699701"/>
            <a:ext cx="8763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Advantages of investment casting :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Parts of great complexity and small in size can be casted.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Close dimensional control can be achieved.</a:t>
            </a:r>
            <a:r>
              <a:rPr lang="en-US" dirty="0" smtClean="0">
                <a:latin typeface="Calibri" pitchFamily="34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Good surface finish is possible;.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Wax can usually be reused.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 Additional machining is not normally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required.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Disadvantages of investment casting :</a:t>
            </a:r>
            <a:endParaRPr lang="en-US" b="1" dirty="0" smtClean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dirty="0" smtClean="0">
                <a:latin typeface="Calibri" pitchFamily="34" charset="0"/>
                <a:cs typeface="Times New Roman" pitchFamily="18" charset="0"/>
              </a:rPr>
              <a:t>The process is expensive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  <a:cs typeface="Times New Roman" pitchFamily="18" charset="0"/>
              </a:rPr>
              <a:t>Require many operations to make a mold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  <a:cs typeface="Times New Roman" pitchFamily="18" charset="0"/>
              </a:rPr>
              <a:t>Require very long production –cycle times.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Examples of parts include </a:t>
            </a:r>
            <a:r>
              <a:rPr lang="en-US" b="1" i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complex machinery parts, blades, and other components for turbine engines, jewelry, and dental fixtures.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smtClean="0">
                <a:latin typeface="Calibri" pitchFamily="34" charset="0"/>
              </a:rPr>
              <a:t>All types of metals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b="1" i="1" dirty="0" smtClean="0">
                <a:solidFill>
                  <a:srgbClr val="0070C0"/>
                </a:solidFill>
                <a:latin typeface="Calibri" pitchFamily="34" charset="0"/>
              </a:rPr>
              <a:t>including steels, stainless steels, and other high temperature alloys, can be investment cast.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381000" cy="381000"/>
          </a:xfrm>
          <a:solidFill>
            <a:srgbClr val="FF0000"/>
          </a:solidFill>
        </p:spPr>
        <p:txBody>
          <a:bodyPr/>
          <a:lstStyle/>
          <a:p>
            <a:fld id="{E2D0005A-0D7F-4CF1-BDB7-26AB72B8AE28}" type="slidenum">
              <a:rPr lang="en-US" smtClean="0">
                <a:solidFill>
                  <a:schemeClr val="tx1"/>
                </a:solidFill>
                <a:latin typeface="Calibri" pitchFamily="34" charset="0"/>
              </a:rPr>
              <a:pPr/>
              <a:t>5</a:t>
            </a:fld>
            <a:endParaRPr lang="en-US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34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Lecture 5  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685800"/>
            <a:ext cx="86868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SHELL MOLDING</a:t>
            </a:r>
          </a:p>
          <a:p>
            <a:pPr algn="just"/>
            <a:r>
              <a:rPr lang="en-US" b="1" i="1" dirty="0" smtClean="0">
                <a:solidFill>
                  <a:srgbClr val="0070C0"/>
                </a:solidFill>
                <a:latin typeface="Calibri" pitchFamily="34" charset="0"/>
              </a:rPr>
              <a:t>is a casting process in which the mold is a thin shell (typically 9mm) made of sand held together by a thermosetting resin binder. </a:t>
            </a:r>
            <a:r>
              <a:rPr lang="en-US" dirty="0" smtClean="0">
                <a:latin typeface="Calibri" pitchFamily="34" charset="0"/>
              </a:rPr>
              <a:t>the process is described and illustrated in Figure 2.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Steps in shell molding are described in Figure 2:</a:t>
            </a:r>
          </a:p>
          <a:p>
            <a:pPr marL="342900" indent="-342900" algn="just">
              <a:buAutoNum type="arabicParenBoth"/>
            </a:pPr>
            <a:r>
              <a:rPr lang="en-US" dirty="0" smtClean="0">
                <a:latin typeface="Calibri" pitchFamily="34" charset="0"/>
              </a:rPr>
              <a:t>a match-plate or cope-and-drag metal pattern is heated and placed over a box containing sand mixed with thermosetting resin.</a:t>
            </a:r>
          </a:p>
          <a:p>
            <a:pPr marL="342900" indent="-342900" algn="just">
              <a:buAutoNum type="arabicParenBoth"/>
            </a:pPr>
            <a:r>
              <a:rPr lang="en-US" dirty="0" smtClean="0">
                <a:latin typeface="Calibri" pitchFamily="34" charset="0"/>
              </a:rPr>
              <a:t>box is inverted so that sand and resin fall onto the hot pattern, causing a layer of the mixture to partially cure on the surface to form a hard shell.</a:t>
            </a:r>
          </a:p>
          <a:p>
            <a:pPr marL="342900" indent="-342900" algn="just">
              <a:buAutoNum type="arabicParenBoth"/>
            </a:pPr>
            <a:r>
              <a:rPr lang="en-US" dirty="0" smtClean="0">
                <a:latin typeface="Calibri" pitchFamily="34" charset="0"/>
              </a:rPr>
              <a:t>box is repositioned so that loose, uncured particles drop away.</a:t>
            </a:r>
          </a:p>
          <a:p>
            <a:pPr marL="342900" indent="-342900" algn="just">
              <a:buAutoNum type="arabicParenBoth"/>
            </a:pPr>
            <a:r>
              <a:rPr lang="en-US" dirty="0" smtClean="0">
                <a:latin typeface="Calibri" pitchFamily="34" charset="0"/>
              </a:rPr>
              <a:t>sand shell is heated in oven for several minutes to complete curing.</a:t>
            </a:r>
          </a:p>
          <a:p>
            <a:pPr marL="342900" indent="-342900" algn="just">
              <a:buAutoNum type="arabicParenBoth"/>
            </a:pPr>
            <a:r>
              <a:rPr lang="en-US" dirty="0" smtClean="0">
                <a:latin typeface="Calibri" pitchFamily="34" charset="0"/>
              </a:rPr>
              <a:t>shell mold is stripped from the pattern.</a:t>
            </a:r>
          </a:p>
          <a:p>
            <a:pPr marL="342900" indent="-342900" algn="just">
              <a:buAutoNum type="arabicParenBoth"/>
            </a:pPr>
            <a:r>
              <a:rPr lang="en-US" dirty="0" smtClean="0">
                <a:latin typeface="Calibri" pitchFamily="34" charset="0"/>
              </a:rPr>
              <a:t>two halves of the shell mold are assembled, supported by sand or metal shot in a box, and pouring is accomplished.</a:t>
            </a:r>
          </a:p>
          <a:p>
            <a:pPr marL="342900" indent="-342900" algn="just">
              <a:buAutoNum type="arabicParenBoth"/>
            </a:pPr>
            <a:r>
              <a:rPr lang="en-US" dirty="0" smtClean="0">
                <a:latin typeface="Calibri" pitchFamily="34" charset="0"/>
              </a:rPr>
              <a:t>The finished casting with </a:t>
            </a:r>
            <a:r>
              <a:rPr lang="en-US" dirty="0" err="1" smtClean="0">
                <a:latin typeface="Calibri" pitchFamily="34" charset="0"/>
              </a:rPr>
              <a:t>sprue</a:t>
            </a:r>
            <a:r>
              <a:rPr lang="en-US" dirty="0" smtClean="0">
                <a:latin typeface="Calibri" pitchFamily="34" charset="0"/>
              </a:rPr>
              <a:t> are removed .</a:t>
            </a:r>
            <a:endParaRPr lang="en-US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en-US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82000" y="6172200"/>
            <a:ext cx="457200" cy="457200"/>
          </a:xfrm>
          <a:solidFill>
            <a:srgbClr val="FF0000"/>
          </a:solidFill>
        </p:spPr>
        <p:txBody>
          <a:bodyPr/>
          <a:lstStyle/>
          <a:p>
            <a:fld id="{E2D0005A-0D7F-4CF1-BDB7-26AB72B8AE28}" type="slidenum">
              <a:rPr lang="en-US" smtClean="0">
                <a:solidFill>
                  <a:schemeClr val="tx1"/>
                </a:solidFill>
                <a:latin typeface="Calibri" pitchFamily="34" charset="0"/>
              </a:rPr>
              <a:pPr/>
              <a:t>6</a:t>
            </a:fld>
            <a:endParaRPr lang="en-US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34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Lecture 5  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 l="12387"/>
          <a:stretch>
            <a:fillRect/>
          </a:stretch>
        </p:blipFill>
        <p:spPr bwMode="auto">
          <a:xfrm>
            <a:off x="685800" y="685800"/>
            <a:ext cx="7848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2438400" y="6172200"/>
            <a:ext cx="3138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FIGURE 2 </a:t>
            </a:r>
            <a:r>
              <a:rPr lang="en-US" dirty="0" smtClean="0">
                <a:latin typeface="Calibri" pitchFamily="34" charset="0"/>
              </a:rPr>
              <a:t>Steps in shell molding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82000" y="6172200"/>
            <a:ext cx="457200" cy="457200"/>
          </a:xfrm>
          <a:solidFill>
            <a:srgbClr val="FF0000"/>
          </a:solidFill>
        </p:spPr>
        <p:txBody>
          <a:bodyPr/>
          <a:lstStyle/>
          <a:p>
            <a:fld id="{E2D0005A-0D7F-4CF1-BDB7-26AB72B8AE28}" type="slidenum">
              <a:rPr lang="en-US" smtClean="0">
                <a:solidFill>
                  <a:schemeClr val="tx1"/>
                </a:solidFill>
                <a:latin typeface="Calibri" pitchFamily="34" charset="0"/>
              </a:rPr>
              <a:pPr/>
              <a:t>7</a:t>
            </a:fld>
            <a:endParaRPr lang="en-US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34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Lecture 5  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 pitchFamily="34" charset="0"/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1" y="685800"/>
            <a:ext cx="84582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Advantages To The Shell Molding Process: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</a:rPr>
              <a:t>The surface of the shell mold cavity is smoother than a conventional green-sand mold, and this smoothness permits easier flow of molten metal during pouring and better surface finish on the final casting.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</a:rPr>
              <a:t>Good dimensional accuracy is also </a:t>
            </a:r>
            <a:r>
              <a:rPr lang="en-US" sz="2000" dirty="0" smtClean="0">
                <a:latin typeface="Calibri" pitchFamily="34" charset="0"/>
              </a:rPr>
              <a:t>achieved with </a:t>
            </a:r>
            <a:r>
              <a:rPr lang="en-US" sz="2000" dirty="0" smtClean="0">
                <a:latin typeface="Calibri" pitchFamily="34" charset="0"/>
              </a:rPr>
              <a:t>tolerances of 0.25 mm possible on small-to-medium-sized parts.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</a:rPr>
              <a:t>Machining operations are reduced because of good surface finish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</a:rPr>
              <a:t>Collapsibility of the mold is generally sufficient to avoid tearing and cracking of the casting.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</a:rPr>
              <a:t>can be mechanized for mass production and will be economical too. </a:t>
            </a:r>
          </a:p>
          <a:p>
            <a:pPr indent="-457200" algn="just">
              <a:buFont typeface="+mj-lt"/>
              <a:buAutoNum type="arabicPeriod"/>
            </a:pPr>
            <a:endParaRPr lang="en-US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indent="-457200" algn="just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Disadvantages Of Shell Molding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</a:rPr>
              <a:t>expensive metal pattern is required, and hence not suitable for small quantities. </a:t>
            </a:r>
          </a:p>
          <a:p>
            <a:pPr marL="457200" indent="-457200"/>
            <a:endParaRPr lang="en-US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Calibri" pitchFamily="34" charset="0"/>
              </a:rPr>
              <a:t>Examples of parts made using shell molding include</a:t>
            </a:r>
            <a:r>
              <a:rPr lang="en-US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b="1" i="1" dirty="0" smtClean="0">
                <a:solidFill>
                  <a:srgbClr val="0070C0"/>
                </a:solidFill>
                <a:latin typeface="Calibri" pitchFamily="34" charset="0"/>
              </a:rPr>
              <a:t>gears, valve bodies, bushings, and camshafts. </a:t>
            </a:r>
          </a:p>
          <a:p>
            <a:pPr indent="-457200" algn="just"/>
            <a:endParaRPr lang="en-US" sz="2000" b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3936</TotalTime>
  <Words>945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lappie</dc:creator>
  <cp:lastModifiedBy>lappie</cp:lastModifiedBy>
  <cp:revision>151</cp:revision>
  <dcterms:created xsi:type="dcterms:W3CDTF">2017-08-12T11:37:44Z</dcterms:created>
  <dcterms:modified xsi:type="dcterms:W3CDTF">2017-11-12T22:07:30Z</dcterms:modified>
</cp:coreProperties>
</file>